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Lora Bold" charset="1" panose="00000800000000000000"/>
      <p:regular r:id="rId11"/>
    </p:embeddedFont>
    <p:embeddedFont>
      <p:font typeface="Sigher" charset="1" panose="00000000000000000000"/>
      <p:regular r:id="rId12"/>
    </p:embeddedFont>
    <p:embeddedFont>
      <p:font typeface="Aileron" charset="1" panose="00000500000000000000"/>
      <p:regular r:id="rId13"/>
    </p:embeddedFont>
    <p:embeddedFont>
      <p:font typeface="Aileron Bold" charset="1" panose="00000800000000000000"/>
      <p:regular r:id="rId14"/>
    </p:embeddedFont>
    <p:embeddedFont>
      <p:font typeface="Arimo" charset="1" panose="020B0604020202020204"/>
      <p:regular r:id="rId15"/>
    </p:embeddedFont>
    <p:embeddedFont>
      <p:font typeface="Akzidenz-Grotesk Heavy" charset="1" panose="02000503050000020004"/>
      <p:regular r:id="rId16"/>
    </p:embeddedFont>
    <p:embeddedFont>
      <p:font typeface="Aileron Heavy" charset="1" panose="00000A00000000000000"/>
      <p:regular r:id="rId17"/>
    </p:embeddedFont>
    <p:embeddedFont>
      <p:font typeface="Aileron Ultra-Bold" charset="1" panose="00000A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2" Target="../media/image7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jpeg" Type="http://schemas.openxmlformats.org/officeDocument/2006/relationships/image"/><Relationship Id="rId6" Target="https://youtu.be/NG8_-_fMKC0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4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873443" y="-1873443"/>
            <a:ext cx="10287000" cy="14033886"/>
            <a:chOff x="0" y="0"/>
            <a:chExt cx="660400" cy="900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900941"/>
            </a:xfrm>
            <a:custGeom>
              <a:avLst/>
              <a:gdLst/>
              <a:ahLst/>
              <a:cxnLst/>
              <a:rect r="r" b="b" t="t" l="l"/>
              <a:pathLst>
                <a:path h="900941" w="660400">
                  <a:moveTo>
                    <a:pt x="220252" y="881872"/>
                  </a:moveTo>
                  <a:cubicBezTo>
                    <a:pt x="254109" y="893386"/>
                    <a:pt x="292600" y="900941"/>
                    <a:pt x="330378" y="900941"/>
                  </a:cubicBezTo>
                  <a:cubicBezTo>
                    <a:pt x="368157" y="900941"/>
                    <a:pt x="404509" y="894464"/>
                    <a:pt x="438009" y="882950"/>
                  </a:cubicBezTo>
                  <a:cubicBezTo>
                    <a:pt x="438723" y="882591"/>
                    <a:pt x="439435" y="882591"/>
                    <a:pt x="440148" y="882231"/>
                  </a:cubicBezTo>
                  <a:cubicBezTo>
                    <a:pt x="565955" y="836176"/>
                    <a:pt x="658618" y="714562"/>
                    <a:pt x="660400" y="57048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70058"/>
                  </a:lnTo>
                  <a:cubicBezTo>
                    <a:pt x="1782" y="715281"/>
                    <a:pt x="93019" y="836896"/>
                    <a:pt x="220252" y="881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0400" cy="821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59484" y="-620200"/>
            <a:ext cx="2148988" cy="2148988"/>
          </a:xfrm>
          <a:custGeom>
            <a:avLst/>
            <a:gdLst/>
            <a:ahLst/>
            <a:cxnLst/>
            <a:rect r="r" b="b" t="t" l="l"/>
            <a:pathLst>
              <a:path h="2148988" w="2148988">
                <a:moveTo>
                  <a:pt x="0" y="0"/>
                </a:moveTo>
                <a:lnTo>
                  <a:pt x="2148989" y="0"/>
                </a:lnTo>
                <a:lnTo>
                  <a:pt x="2148989" y="2148988"/>
                </a:lnTo>
                <a:lnTo>
                  <a:pt x="0" y="2148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958389" y="7709113"/>
            <a:ext cx="5840923" cy="2044552"/>
            <a:chOff x="0" y="0"/>
            <a:chExt cx="845969" cy="296122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845969" cy="296122"/>
            </a:xfrm>
            <a:custGeom>
              <a:avLst/>
              <a:gdLst/>
              <a:ahLst/>
              <a:cxnLst/>
              <a:rect r="r" b="b" t="t" l="l"/>
              <a:pathLst>
                <a:path h="296122" w="845969">
                  <a:moveTo>
                    <a:pt x="203200" y="0"/>
                  </a:moveTo>
                  <a:cubicBezTo>
                    <a:pt x="90970" y="0"/>
                    <a:pt x="0" y="66285"/>
                    <a:pt x="0" y="148061"/>
                  </a:cubicBezTo>
                  <a:cubicBezTo>
                    <a:pt x="0" y="229837"/>
                    <a:pt x="90970" y="296122"/>
                    <a:pt x="203200" y="296122"/>
                  </a:cubicBezTo>
                  <a:lnTo>
                    <a:pt x="642769" y="296122"/>
                  </a:lnTo>
                  <a:cubicBezTo>
                    <a:pt x="754999" y="296122"/>
                    <a:pt x="845969" y="229837"/>
                    <a:pt x="845969" y="148061"/>
                  </a:cubicBezTo>
                  <a:cubicBezTo>
                    <a:pt x="845969" y="66285"/>
                    <a:pt x="754999" y="0"/>
                    <a:pt x="642769" y="0"/>
                  </a:cubicBezTo>
                  <a:lnTo>
                    <a:pt x="203200" y="0"/>
                  </a:lnTo>
                </a:path>
              </a:pathLst>
            </a:custGeom>
            <a:blipFill>
              <a:blip r:embed="rId5"/>
              <a:stretch>
                <a:fillRect l="0" t="-6735" r="-32152" b="-14479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099200" y="2583037"/>
            <a:ext cx="1436812" cy="1436812"/>
          </a:xfrm>
          <a:custGeom>
            <a:avLst/>
            <a:gdLst/>
            <a:ahLst/>
            <a:cxnLst/>
            <a:rect r="r" b="b" t="t" l="l"/>
            <a:pathLst>
              <a:path h="1436812" w="1436812">
                <a:moveTo>
                  <a:pt x="0" y="0"/>
                </a:moveTo>
                <a:lnTo>
                  <a:pt x="1436812" y="0"/>
                </a:lnTo>
                <a:lnTo>
                  <a:pt x="1436812" y="1436812"/>
                </a:lnTo>
                <a:lnTo>
                  <a:pt x="0" y="1436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4541" y="1528788"/>
            <a:ext cx="7741584" cy="100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5"/>
              </a:lnSpc>
            </a:pPr>
            <a:r>
              <a:rPr lang="en-US" sz="6599" b="true">
                <a:solidFill>
                  <a:srgbClr val="055D4F"/>
                </a:solidFill>
                <a:latin typeface="Lora Bold"/>
                <a:ea typeface="Lora Bold"/>
                <a:cs typeface="Lora Bold"/>
                <a:sym typeface="Lora Bold"/>
              </a:rPr>
              <a:t>Innovative Sparkes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7531" y="7941879"/>
            <a:ext cx="4369222" cy="175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3449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1</a:t>
            </a:r>
            <a:r>
              <a:rPr lang="en-US" sz="3449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) MADHAV R</a:t>
            </a:r>
          </a:p>
          <a:p>
            <a:pPr algn="l">
              <a:lnSpc>
                <a:spcPts val="3415"/>
              </a:lnSpc>
            </a:pPr>
            <a:r>
              <a:rPr lang="en-US" sz="3449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2) KRISHNA N</a:t>
            </a:r>
          </a:p>
          <a:p>
            <a:pPr algn="l">
              <a:lnSpc>
                <a:spcPts val="3415"/>
              </a:lnSpc>
            </a:pPr>
            <a:r>
              <a:rPr lang="en-US" sz="3449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2) MIRACLINE GLADYS J</a:t>
            </a:r>
          </a:p>
          <a:p>
            <a:pPr algn="l">
              <a:lnSpc>
                <a:spcPts val="3415"/>
              </a:lnSpc>
            </a:pPr>
            <a:r>
              <a:rPr lang="en-US" sz="3449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3) KARTHIKA 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6373" y="3727108"/>
            <a:ext cx="12121158" cy="477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5"/>
              </a:lnSpc>
            </a:pPr>
            <a:r>
              <a:rPr lang="en-US" sz="366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Fishermen still rely on guesswork, leading to wasted fuel, lost time, and unsafe or illegal navigation. Without real-time data, they face declining catches and unsustainable practices. No existing tool offers an offline-capable, all-in-one solution.</a:t>
            </a:r>
          </a:p>
          <a:p>
            <a:pPr algn="just">
              <a:lnSpc>
                <a:spcPts val="5455"/>
              </a:lnSpc>
            </a:pPr>
          </a:p>
          <a:p>
            <a:pPr algn="just">
              <a:lnSpc>
                <a:spcPts val="545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38024" y="3402026"/>
            <a:ext cx="9769995" cy="2307990"/>
            <a:chOff x="0" y="0"/>
            <a:chExt cx="2573167" cy="607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73167" cy="607866"/>
            </a:xfrm>
            <a:custGeom>
              <a:avLst/>
              <a:gdLst/>
              <a:ahLst/>
              <a:cxnLst/>
              <a:rect r="r" b="b" t="t" l="l"/>
              <a:pathLst>
                <a:path h="607866" w="2573167">
                  <a:moveTo>
                    <a:pt x="34074" y="0"/>
                  </a:moveTo>
                  <a:lnTo>
                    <a:pt x="2539093" y="0"/>
                  </a:lnTo>
                  <a:cubicBezTo>
                    <a:pt x="2557912" y="0"/>
                    <a:pt x="2573167" y="15255"/>
                    <a:pt x="2573167" y="34074"/>
                  </a:cubicBezTo>
                  <a:lnTo>
                    <a:pt x="2573167" y="573792"/>
                  </a:lnTo>
                  <a:cubicBezTo>
                    <a:pt x="2573167" y="592610"/>
                    <a:pt x="2557912" y="607866"/>
                    <a:pt x="2539093" y="607866"/>
                  </a:cubicBezTo>
                  <a:lnTo>
                    <a:pt x="34074" y="607866"/>
                  </a:lnTo>
                  <a:cubicBezTo>
                    <a:pt x="15255" y="607866"/>
                    <a:pt x="0" y="592610"/>
                    <a:pt x="0" y="573792"/>
                  </a:cubicBezTo>
                  <a:lnTo>
                    <a:pt x="0" y="34074"/>
                  </a:lnTo>
                  <a:cubicBezTo>
                    <a:pt x="0" y="15255"/>
                    <a:pt x="15255" y="0"/>
                    <a:pt x="34074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73167" cy="655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229225"/>
            <a:ext cx="10350269" cy="4114800"/>
            <a:chOff x="0" y="0"/>
            <a:chExt cx="2725997" cy="1083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5997" cy="1083733"/>
            </a:xfrm>
            <a:custGeom>
              <a:avLst/>
              <a:gdLst/>
              <a:ahLst/>
              <a:cxnLst/>
              <a:rect r="r" b="b" t="t" l="l"/>
              <a:pathLst>
                <a:path h="1083733" w="2725997">
                  <a:moveTo>
                    <a:pt x="32164" y="0"/>
                  </a:moveTo>
                  <a:lnTo>
                    <a:pt x="2693833" y="0"/>
                  </a:lnTo>
                  <a:cubicBezTo>
                    <a:pt x="2711597" y="0"/>
                    <a:pt x="2725997" y="14400"/>
                    <a:pt x="2725997" y="32164"/>
                  </a:cubicBezTo>
                  <a:lnTo>
                    <a:pt x="2725997" y="1051570"/>
                  </a:lnTo>
                  <a:cubicBezTo>
                    <a:pt x="2725997" y="1060100"/>
                    <a:pt x="2722608" y="1068281"/>
                    <a:pt x="2716576" y="1074313"/>
                  </a:cubicBezTo>
                  <a:cubicBezTo>
                    <a:pt x="2710544" y="1080345"/>
                    <a:pt x="2702364" y="1083733"/>
                    <a:pt x="2693833" y="1083733"/>
                  </a:cubicBezTo>
                  <a:lnTo>
                    <a:pt x="32164" y="1083733"/>
                  </a:lnTo>
                  <a:cubicBezTo>
                    <a:pt x="14400" y="1083733"/>
                    <a:pt x="0" y="1069333"/>
                    <a:pt x="0" y="1051570"/>
                  </a:cubicBezTo>
                  <a:lnTo>
                    <a:pt x="0" y="32164"/>
                  </a:lnTo>
                  <a:cubicBezTo>
                    <a:pt x="0" y="14400"/>
                    <a:pt x="14400" y="0"/>
                    <a:pt x="321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25997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84679" y="2498091"/>
            <a:ext cx="2057930" cy="20579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77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067058" y="2980470"/>
            <a:ext cx="1093172" cy="1093172"/>
          </a:xfrm>
          <a:custGeom>
            <a:avLst/>
            <a:gdLst/>
            <a:ahLst/>
            <a:cxnLst/>
            <a:rect r="r" b="b" t="t" l="l"/>
            <a:pathLst>
              <a:path h="1093172" w="1093172">
                <a:moveTo>
                  <a:pt x="0" y="0"/>
                </a:moveTo>
                <a:lnTo>
                  <a:pt x="1093172" y="0"/>
                </a:lnTo>
                <a:lnTo>
                  <a:pt x="1093172" y="1093172"/>
                </a:lnTo>
                <a:lnTo>
                  <a:pt x="0" y="109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7181" y="5590350"/>
            <a:ext cx="9840261" cy="290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31"/>
              </a:lnSpc>
            </a:pPr>
            <a:r>
              <a:rPr lang="en-US" sz="2661">
                <a:solidFill>
                  <a:srgbClr val="04293D"/>
                </a:solidFill>
                <a:latin typeface="Aileron"/>
                <a:ea typeface="Aileron"/>
                <a:cs typeface="Aileron"/>
                <a:sym typeface="Aileron"/>
              </a:rPr>
              <a:t>S</a:t>
            </a:r>
            <a:r>
              <a:rPr lang="en-US" sz="2661" strike="noStrike" u="none">
                <a:solidFill>
                  <a:srgbClr val="04293D"/>
                </a:solidFill>
                <a:latin typeface="Aileron"/>
                <a:ea typeface="Aileron"/>
                <a:cs typeface="Aileron"/>
                <a:sym typeface="Aileron"/>
              </a:rPr>
              <a:t>martNavFish is an AI-driven marine navigation system designed for fishermen. It uses satellite data, GPS, and machine learning to generate fish heatmaps, optimize fuel-efficient routes, provide real-time alerts for marine boundaries, and enable SOS-based emergency response. The system enhances efficiency, reduces costs, ensures legal compliance, and improves safety at sea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87865" y="1019175"/>
            <a:ext cx="9512270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3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04293D"/>
                </a:solidFill>
                <a:latin typeface="Lora Bold"/>
                <a:ea typeface="Lora Bold"/>
                <a:cs typeface="Lora Bold"/>
                <a:sym typeface="Lora Bold"/>
              </a:rPr>
              <a:t>Introduction to 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23506" y="4112242"/>
            <a:ext cx="4599031" cy="79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15"/>
              </a:lnSpc>
              <a:spcBef>
                <a:spcPct val="0"/>
              </a:spcBef>
            </a:pPr>
            <a:r>
              <a:rPr lang="en-US" b="true" sz="4582">
                <a:solidFill>
                  <a:srgbClr val="DBECF4"/>
                </a:solidFill>
                <a:latin typeface="Aileron Bold"/>
                <a:ea typeface="Aileron Bold"/>
                <a:cs typeface="Aileron Bold"/>
                <a:sym typeface="Aileron Bold"/>
              </a:rPr>
              <a:t>SMARTNAVFISH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077301" y="3168060"/>
            <a:ext cx="3413193" cy="469314"/>
          </a:xfrm>
          <a:custGeom>
            <a:avLst/>
            <a:gdLst/>
            <a:ahLst/>
            <a:cxnLst/>
            <a:rect r="r" b="b" t="t" l="l"/>
            <a:pathLst>
              <a:path h="469314" w="3413193">
                <a:moveTo>
                  <a:pt x="0" y="0"/>
                </a:moveTo>
                <a:lnTo>
                  <a:pt x="3413192" y="0"/>
                </a:lnTo>
                <a:lnTo>
                  <a:pt x="3413192" y="469314"/>
                </a:lnTo>
                <a:lnTo>
                  <a:pt x="0" y="469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04293" y="8123283"/>
            <a:ext cx="4355007" cy="4355007"/>
          </a:xfrm>
          <a:custGeom>
            <a:avLst/>
            <a:gdLst/>
            <a:ahLst/>
            <a:cxnLst/>
            <a:rect r="r" b="b" t="t" l="l"/>
            <a:pathLst>
              <a:path h="4355007" w="4355007">
                <a:moveTo>
                  <a:pt x="0" y="0"/>
                </a:moveTo>
                <a:lnTo>
                  <a:pt x="4355007" y="0"/>
                </a:lnTo>
                <a:lnTo>
                  <a:pt x="4355007" y="4355007"/>
                </a:lnTo>
                <a:lnTo>
                  <a:pt x="0" y="4355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98857" y="2945453"/>
            <a:ext cx="2028879" cy="1894688"/>
            <a:chOff x="0" y="0"/>
            <a:chExt cx="534355" cy="4990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4355" cy="499013"/>
            </a:xfrm>
            <a:custGeom>
              <a:avLst/>
              <a:gdLst/>
              <a:ahLst/>
              <a:cxnLst/>
              <a:rect r="r" b="b" t="t" l="l"/>
              <a:pathLst>
                <a:path h="499013" w="534355">
                  <a:moveTo>
                    <a:pt x="72501" y="0"/>
                  </a:moveTo>
                  <a:lnTo>
                    <a:pt x="461853" y="0"/>
                  </a:lnTo>
                  <a:cubicBezTo>
                    <a:pt x="501895" y="0"/>
                    <a:pt x="534355" y="32460"/>
                    <a:pt x="534355" y="72501"/>
                  </a:cubicBezTo>
                  <a:lnTo>
                    <a:pt x="534355" y="426511"/>
                  </a:lnTo>
                  <a:cubicBezTo>
                    <a:pt x="534355" y="445740"/>
                    <a:pt x="526716" y="464181"/>
                    <a:pt x="513120" y="477777"/>
                  </a:cubicBezTo>
                  <a:cubicBezTo>
                    <a:pt x="499523" y="491374"/>
                    <a:pt x="481082" y="499013"/>
                    <a:pt x="461853" y="499013"/>
                  </a:cubicBezTo>
                  <a:lnTo>
                    <a:pt x="72501" y="499013"/>
                  </a:lnTo>
                  <a:cubicBezTo>
                    <a:pt x="53273" y="499013"/>
                    <a:pt x="34832" y="491374"/>
                    <a:pt x="21235" y="477777"/>
                  </a:cubicBezTo>
                  <a:cubicBezTo>
                    <a:pt x="7639" y="464181"/>
                    <a:pt x="0" y="445740"/>
                    <a:pt x="0" y="426511"/>
                  </a:cubicBezTo>
                  <a:lnTo>
                    <a:pt x="0" y="72501"/>
                  </a:lnTo>
                  <a:cubicBezTo>
                    <a:pt x="0" y="53273"/>
                    <a:pt x="7639" y="34832"/>
                    <a:pt x="21235" y="21235"/>
                  </a:cubicBezTo>
                  <a:cubicBezTo>
                    <a:pt x="34832" y="7639"/>
                    <a:pt x="53273" y="0"/>
                    <a:pt x="72501" y="0"/>
                  </a:cubicBezTo>
                  <a:close/>
                </a:path>
              </a:pathLst>
            </a:custGeom>
            <a:solidFill>
              <a:srgbClr val="3771A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4355" cy="54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19635" y="8096321"/>
            <a:ext cx="8317105" cy="4158553"/>
          </a:xfrm>
          <a:custGeom>
            <a:avLst/>
            <a:gdLst/>
            <a:ahLst/>
            <a:cxnLst/>
            <a:rect r="r" b="b" t="t" l="l"/>
            <a:pathLst>
              <a:path h="4158553" w="8317105">
                <a:moveTo>
                  <a:pt x="0" y="0"/>
                </a:moveTo>
                <a:lnTo>
                  <a:pt x="8317105" y="0"/>
                </a:lnTo>
                <a:lnTo>
                  <a:pt x="8317105" y="4158553"/>
                </a:lnTo>
                <a:lnTo>
                  <a:pt x="0" y="415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506846" y="6470840"/>
            <a:ext cx="3356918" cy="33569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13100" t="0" r="0" b="-4224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254869" y="2529063"/>
            <a:ext cx="2004431" cy="275609"/>
          </a:xfrm>
          <a:custGeom>
            <a:avLst/>
            <a:gdLst/>
            <a:ahLst/>
            <a:cxnLst/>
            <a:rect r="r" b="b" t="t" l="l"/>
            <a:pathLst>
              <a:path h="275609" w="2004431">
                <a:moveTo>
                  <a:pt x="0" y="0"/>
                </a:moveTo>
                <a:lnTo>
                  <a:pt x="2004431" y="0"/>
                </a:lnTo>
                <a:lnTo>
                  <a:pt x="2004431" y="275609"/>
                </a:lnTo>
                <a:lnTo>
                  <a:pt x="0" y="2756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03095" y="-1713836"/>
            <a:ext cx="3870276" cy="3870276"/>
          </a:xfrm>
          <a:custGeom>
            <a:avLst/>
            <a:gdLst/>
            <a:ahLst/>
            <a:cxnLst/>
            <a:rect r="r" b="b" t="t" l="l"/>
            <a:pathLst>
              <a:path h="3870276" w="3870276">
                <a:moveTo>
                  <a:pt x="0" y="0"/>
                </a:moveTo>
                <a:lnTo>
                  <a:pt x="3870276" y="0"/>
                </a:lnTo>
                <a:lnTo>
                  <a:pt x="3870276" y="3870276"/>
                </a:lnTo>
                <a:lnTo>
                  <a:pt x="0" y="38702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73864" y="3153364"/>
            <a:ext cx="1478866" cy="1478866"/>
          </a:xfrm>
          <a:custGeom>
            <a:avLst/>
            <a:gdLst/>
            <a:ahLst/>
            <a:cxnLst/>
            <a:rect r="r" b="b" t="t" l="l"/>
            <a:pathLst>
              <a:path h="1478866" w="1478866">
                <a:moveTo>
                  <a:pt x="0" y="0"/>
                </a:moveTo>
                <a:lnTo>
                  <a:pt x="1478865" y="0"/>
                </a:lnTo>
                <a:lnTo>
                  <a:pt x="1478865" y="1478866"/>
                </a:lnTo>
                <a:lnTo>
                  <a:pt x="0" y="1478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477968" y="2945453"/>
            <a:ext cx="2028879" cy="1894688"/>
            <a:chOff x="0" y="0"/>
            <a:chExt cx="534355" cy="4990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4355" cy="499013"/>
            </a:xfrm>
            <a:custGeom>
              <a:avLst/>
              <a:gdLst/>
              <a:ahLst/>
              <a:cxnLst/>
              <a:rect r="r" b="b" t="t" l="l"/>
              <a:pathLst>
                <a:path h="499013" w="534355">
                  <a:moveTo>
                    <a:pt x="72501" y="0"/>
                  </a:moveTo>
                  <a:lnTo>
                    <a:pt x="461853" y="0"/>
                  </a:lnTo>
                  <a:cubicBezTo>
                    <a:pt x="501895" y="0"/>
                    <a:pt x="534355" y="32460"/>
                    <a:pt x="534355" y="72501"/>
                  </a:cubicBezTo>
                  <a:lnTo>
                    <a:pt x="534355" y="426511"/>
                  </a:lnTo>
                  <a:cubicBezTo>
                    <a:pt x="534355" y="445740"/>
                    <a:pt x="526716" y="464181"/>
                    <a:pt x="513120" y="477777"/>
                  </a:cubicBezTo>
                  <a:cubicBezTo>
                    <a:pt x="499523" y="491374"/>
                    <a:pt x="481082" y="499013"/>
                    <a:pt x="461853" y="499013"/>
                  </a:cubicBezTo>
                  <a:lnTo>
                    <a:pt x="72501" y="499013"/>
                  </a:lnTo>
                  <a:cubicBezTo>
                    <a:pt x="53273" y="499013"/>
                    <a:pt x="34832" y="491374"/>
                    <a:pt x="21235" y="477777"/>
                  </a:cubicBezTo>
                  <a:cubicBezTo>
                    <a:pt x="7639" y="464181"/>
                    <a:pt x="0" y="445740"/>
                    <a:pt x="0" y="426511"/>
                  </a:cubicBezTo>
                  <a:lnTo>
                    <a:pt x="0" y="72501"/>
                  </a:lnTo>
                  <a:cubicBezTo>
                    <a:pt x="0" y="53273"/>
                    <a:pt x="7639" y="34832"/>
                    <a:pt x="21235" y="21235"/>
                  </a:cubicBezTo>
                  <a:cubicBezTo>
                    <a:pt x="34832" y="7639"/>
                    <a:pt x="53273" y="0"/>
                    <a:pt x="72501" y="0"/>
                  </a:cubicBezTo>
                  <a:close/>
                </a:path>
              </a:pathLst>
            </a:custGeom>
            <a:solidFill>
              <a:srgbClr val="3771A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34355" cy="54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477968" y="4992541"/>
            <a:ext cx="2028879" cy="1894688"/>
            <a:chOff x="0" y="0"/>
            <a:chExt cx="534355" cy="4990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4355" cy="499013"/>
            </a:xfrm>
            <a:custGeom>
              <a:avLst/>
              <a:gdLst/>
              <a:ahLst/>
              <a:cxnLst/>
              <a:rect r="r" b="b" t="t" l="l"/>
              <a:pathLst>
                <a:path h="499013" w="534355">
                  <a:moveTo>
                    <a:pt x="72501" y="0"/>
                  </a:moveTo>
                  <a:lnTo>
                    <a:pt x="461853" y="0"/>
                  </a:lnTo>
                  <a:cubicBezTo>
                    <a:pt x="501895" y="0"/>
                    <a:pt x="534355" y="32460"/>
                    <a:pt x="534355" y="72501"/>
                  </a:cubicBezTo>
                  <a:lnTo>
                    <a:pt x="534355" y="426511"/>
                  </a:lnTo>
                  <a:cubicBezTo>
                    <a:pt x="534355" y="445740"/>
                    <a:pt x="526716" y="464181"/>
                    <a:pt x="513120" y="477777"/>
                  </a:cubicBezTo>
                  <a:cubicBezTo>
                    <a:pt x="499523" y="491374"/>
                    <a:pt x="481082" y="499013"/>
                    <a:pt x="461853" y="499013"/>
                  </a:cubicBezTo>
                  <a:lnTo>
                    <a:pt x="72501" y="499013"/>
                  </a:lnTo>
                  <a:cubicBezTo>
                    <a:pt x="53273" y="499013"/>
                    <a:pt x="34832" y="491374"/>
                    <a:pt x="21235" y="477777"/>
                  </a:cubicBezTo>
                  <a:cubicBezTo>
                    <a:pt x="7639" y="464181"/>
                    <a:pt x="0" y="445740"/>
                    <a:pt x="0" y="426511"/>
                  </a:cubicBezTo>
                  <a:lnTo>
                    <a:pt x="0" y="72501"/>
                  </a:lnTo>
                  <a:cubicBezTo>
                    <a:pt x="0" y="53273"/>
                    <a:pt x="7639" y="34832"/>
                    <a:pt x="21235" y="21235"/>
                  </a:cubicBezTo>
                  <a:cubicBezTo>
                    <a:pt x="34832" y="7639"/>
                    <a:pt x="53273" y="0"/>
                    <a:pt x="72501" y="0"/>
                  </a:cubicBezTo>
                  <a:close/>
                </a:path>
              </a:pathLst>
            </a:custGeom>
            <a:solidFill>
              <a:srgbClr val="3771A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34355" cy="54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98857" y="4992541"/>
            <a:ext cx="2028879" cy="1894688"/>
            <a:chOff x="0" y="0"/>
            <a:chExt cx="534355" cy="4990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4355" cy="499013"/>
            </a:xfrm>
            <a:custGeom>
              <a:avLst/>
              <a:gdLst/>
              <a:ahLst/>
              <a:cxnLst/>
              <a:rect r="r" b="b" t="t" l="l"/>
              <a:pathLst>
                <a:path h="499013" w="534355">
                  <a:moveTo>
                    <a:pt x="72501" y="0"/>
                  </a:moveTo>
                  <a:lnTo>
                    <a:pt x="461853" y="0"/>
                  </a:lnTo>
                  <a:cubicBezTo>
                    <a:pt x="501895" y="0"/>
                    <a:pt x="534355" y="32460"/>
                    <a:pt x="534355" y="72501"/>
                  </a:cubicBezTo>
                  <a:lnTo>
                    <a:pt x="534355" y="426511"/>
                  </a:lnTo>
                  <a:cubicBezTo>
                    <a:pt x="534355" y="445740"/>
                    <a:pt x="526716" y="464181"/>
                    <a:pt x="513120" y="477777"/>
                  </a:cubicBezTo>
                  <a:cubicBezTo>
                    <a:pt x="499523" y="491374"/>
                    <a:pt x="481082" y="499013"/>
                    <a:pt x="461853" y="499013"/>
                  </a:cubicBezTo>
                  <a:lnTo>
                    <a:pt x="72501" y="499013"/>
                  </a:lnTo>
                  <a:cubicBezTo>
                    <a:pt x="53273" y="499013"/>
                    <a:pt x="34832" y="491374"/>
                    <a:pt x="21235" y="477777"/>
                  </a:cubicBezTo>
                  <a:cubicBezTo>
                    <a:pt x="7639" y="464181"/>
                    <a:pt x="0" y="445740"/>
                    <a:pt x="0" y="426511"/>
                  </a:cubicBezTo>
                  <a:lnTo>
                    <a:pt x="0" y="72501"/>
                  </a:lnTo>
                  <a:cubicBezTo>
                    <a:pt x="0" y="53273"/>
                    <a:pt x="7639" y="34832"/>
                    <a:pt x="21235" y="21235"/>
                  </a:cubicBezTo>
                  <a:cubicBezTo>
                    <a:pt x="34832" y="7639"/>
                    <a:pt x="53273" y="0"/>
                    <a:pt x="72501" y="0"/>
                  </a:cubicBezTo>
                  <a:close/>
                </a:path>
              </a:pathLst>
            </a:custGeom>
            <a:solidFill>
              <a:srgbClr val="3771A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34355" cy="54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755330" y="5179604"/>
            <a:ext cx="1474153" cy="1520562"/>
          </a:xfrm>
          <a:custGeom>
            <a:avLst/>
            <a:gdLst/>
            <a:ahLst/>
            <a:cxnLst/>
            <a:rect r="r" b="b" t="t" l="l"/>
            <a:pathLst>
              <a:path h="1520562" w="1474153">
                <a:moveTo>
                  <a:pt x="0" y="0"/>
                </a:moveTo>
                <a:lnTo>
                  <a:pt x="1474154" y="0"/>
                </a:lnTo>
                <a:lnTo>
                  <a:pt x="1474154" y="1520562"/>
                </a:lnTo>
                <a:lnTo>
                  <a:pt x="0" y="15205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477968" y="3537046"/>
            <a:ext cx="1968423" cy="708632"/>
          </a:xfrm>
          <a:custGeom>
            <a:avLst/>
            <a:gdLst/>
            <a:ahLst/>
            <a:cxnLst/>
            <a:rect r="r" b="b" t="t" l="l"/>
            <a:pathLst>
              <a:path h="708632" w="1968423">
                <a:moveTo>
                  <a:pt x="0" y="0"/>
                </a:moveTo>
                <a:lnTo>
                  <a:pt x="1968423" y="0"/>
                </a:lnTo>
                <a:lnTo>
                  <a:pt x="1968423" y="708632"/>
                </a:lnTo>
                <a:lnTo>
                  <a:pt x="0" y="708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500109" y="5126698"/>
            <a:ext cx="1626375" cy="1626375"/>
          </a:xfrm>
          <a:custGeom>
            <a:avLst/>
            <a:gdLst/>
            <a:ahLst/>
            <a:cxnLst/>
            <a:rect r="r" b="b" t="t" l="l"/>
            <a:pathLst>
              <a:path h="1626375" w="1626375">
                <a:moveTo>
                  <a:pt x="0" y="0"/>
                </a:moveTo>
                <a:lnTo>
                  <a:pt x="1626375" y="0"/>
                </a:lnTo>
                <a:lnTo>
                  <a:pt x="1626375" y="1626374"/>
                </a:lnTo>
                <a:lnTo>
                  <a:pt x="0" y="16263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188176" y="2493508"/>
          <a:ext cx="8301056" cy="7515225"/>
        </p:xfrm>
        <a:graphic>
          <a:graphicData uri="http://schemas.openxmlformats.org/drawingml/2006/table">
            <a:tbl>
              <a:tblPr/>
              <a:tblGrid>
                <a:gridCol w="3655327"/>
                <a:gridCol w="4645729"/>
              </a:tblGrid>
              <a:tr h="102436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900" strike="noStrike" u="non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900" strike="noStrike" u="none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Technology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6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00" strike="noStrike" u="none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Real Time Maps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F232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Mapbox GL JS + PostGIS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6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00" strike="noStrike" u="none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AI Predictions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F232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Scikit-learn + TensorFlow Lite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6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00" strike="noStrike" u="none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Offline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F232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SQLite + Hive (Flutter)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6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00" strike="noStrike" u="none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SOS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F232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Twilio API + Firebase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01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00" strike="noStrike" u="none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Weather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F232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OpenWeatherMap + World Tides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6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5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00" strike="noStrike" u="none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Authentication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F2328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JWT + OAuth2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5" id="25"/>
          <p:cNvSpPr txBox="true"/>
          <p:nvPr/>
        </p:nvSpPr>
        <p:spPr>
          <a:xfrm rot="0">
            <a:off x="6486082" y="1019175"/>
            <a:ext cx="4736063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3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04293D"/>
                </a:solidFill>
                <a:latin typeface="Lora Bold"/>
                <a:ea typeface="Lora Bold"/>
                <a:cs typeface="Lora Bold"/>
                <a:sym typeface="Lora Bold"/>
              </a:rPr>
              <a:t>Tech Stack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0206" y="7729445"/>
            <a:ext cx="16230600" cy="3193998"/>
            <a:chOff x="0" y="0"/>
            <a:chExt cx="4274726" cy="8412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841218"/>
            </a:xfrm>
            <a:custGeom>
              <a:avLst/>
              <a:gdLst/>
              <a:ahLst/>
              <a:cxnLst/>
              <a:rect r="r" b="b" t="t" l="l"/>
              <a:pathLst>
                <a:path h="841218" w="4274726">
                  <a:moveTo>
                    <a:pt x="44838" y="0"/>
                  </a:moveTo>
                  <a:lnTo>
                    <a:pt x="4229888" y="0"/>
                  </a:lnTo>
                  <a:cubicBezTo>
                    <a:pt x="4254652" y="0"/>
                    <a:pt x="4274726" y="20074"/>
                    <a:pt x="4274726" y="44838"/>
                  </a:cubicBezTo>
                  <a:lnTo>
                    <a:pt x="4274726" y="796380"/>
                  </a:lnTo>
                  <a:cubicBezTo>
                    <a:pt x="4274726" y="808272"/>
                    <a:pt x="4270002" y="819676"/>
                    <a:pt x="4261593" y="828085"/>
                  </a:cubicBezTo>
                  <a:cubicBezTo>
                    <a:pt x="4253185" y="836494"/>
                    <a:pt x="4241780" y="841218"/>
                    <a:pt x="4229888" y="841218"/>
                  </a:cubicBezTo>
                  <a:lnTo>
                    <a:pt x="44838" y="841218"/>
                  </a:lnTo>
                  <a:cubicBezTo>
                    <a:pt x="32946" y="841218"/>
                    <a:pt x="21541" y="836494"/>
                    <a:pt x="13133" y="828085"/>
                  </a:cubicBezTo>
                  <a:cubicBezTo>
                    <a:pt x="4724" y="819676"/>
                    <a:pt x="0" y="808272"/>
                    <a:pt x="0" y="796380"/>
                  </a:cubicBezTo>
                  <a:lnTo>
                    <a:pt x="0" y="44838"/>
                  </a:lnTo>
                  <a:cubicBezTo>
                    <a:pt x="0" y="32946"/>
                    <a:pt x="4724" y="21541"/>
                    <a:pt x="13133" y="13133"/>
                  </a:cubicBezTo>
                  <a:cubicBezTo>
                    <a:pt x="21541" y="4724"/>
                    <a:pt x="32946" y="0"/>
                    <a:pt x="44838" y="0"/>
                  </a:cubicBezTo>
                  <a:close/>
                </a:path>
              </a:pathLst>
            </a:custGeom>
            <a:solidFill>
              <a:srgbClr val="055D4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888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07836" y="-276872"/>
            <a:ext cx="9872328" cy="8764372"/>
            <a:chOff x="0" y="0"/>
            <a:chExt cx="2600119" cy="23083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0119" cy="2308312"/>
            </a:xfrm>
            <a:custGeom>
              <a:avLst/>
              <a:gdLst/>
              <a:ahLst/>
              <a:cxnLst/>
              <a:rect r="r" b="b" t="t" l="l"/>
              <a:pathLst>
                <a:path h="2308312" w="2600119">
                  <a:moveTo>
                    <a:pt x="33721" y="0"/>
                  </a:moveTo>
                  <a:lnTo>
                    <a:pt x="2566398" y="0"/>
                  </a:lnTo>
                  <a:cubicBezTo>
                    <a:pt x="2575342" y="0"/>
                    <a:pt x="2583919" y="3553"/>
                    <a:pt x="2590243" y="9877"/>
                  </a:cubicBezTo>
                  <a:cubicBezTo>
                    <a:pt x="2596567" y="16200"/>
                    <a:pt x="2600119" y="24777"/>
                    <a:pt x="2600119" y="33721"/>
                  </a:cubicBezTo>
                  <a:lnTo>
                    <a:pt x="2600119" y="2274591"/>
                  </a:lnTo>
                  <a:cubicBezTo>
                    <a:pt x="2600119" y="2283534"/>
                    <a:pt x="2596567" y="2292112"/>
                    <a:pt x="2590243" y="2298435"/>
                  </a:cubicBezTo>
                  <a:cubicBezTo>
                    <a:pt x="2583919" y="2304759"/>
                    <a:pt x="2575342" y="2308312"/>
                    <a:pt x="2566398" y="2308312"/>
                  </a:cubicBezTo>
                  <a:lnTo>
                    <a:pt x="33721" y="2308312"/>
                  </a:lnTo>
                  <a:cubicBezTo>
                    <a:pt x="24777" y="2308312"/>
                    <a:pt x="16200" y="2304759"/>
                    <a:pt x="9877" y="2298435"/>
                  </a:cubicBezTo>
                  <a:cubicBezTo>
                    <a:pt x="3553" y="2292112"/>
                    <a:pt x="0" y="2283534"/>
                    <a:pt x="0" y="2274591"/>
                  </a:cubicBezTo>
                  <a:lnTo>
                    <a:pt x="0" y="33721"/>
                  </a:lnTo>
                  <a:cubicBezTo>
                    <a:pt x="0" y="24777"/>
                    <a:pt x="3553" y="16200"/>
                    <a:pt x="9877" y="9877"/>
                  </a:cubicBezTo>
                  <a:cubicBezTo>
                    <a:pt x="16200" y="3553"/>
                    <a:pt x="24777" y="0"/>
                    <a:pt x="33721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600119" cy="235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75319" y="7172151"/>
            <a:ext cx="1315350" cy="13153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BD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97332" y="7172151"/>
            <a:ext cx="1315350" cy="13153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BD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143500"/>
            <a:ext cx="1436812" cy="1436812"/>
          </a:xfrm>
          <a:custGeom>
            <a:avLst/>
            <a:gdLst/>
            <a:ahLst/>
            <a:cxnLst/>
            <a:rect r="r" b="b" t="t" l="l"/>
            <a:pathLst>
              <a:path h="1436812" w="1436812">
                <a:moveTo>
                  <a:pt x="0" y="0"/>
                </a:moveTo>
                <a:lnTo>
                  <a:pt x="1436812" y="0"/>
                </a:lnTo>
                <a:lnTo>
                  <a:pt x="1436812" y="1436812"/>
                </a:lnTo>
                <a:lnTo>
                  <a:pt x="0" y="1436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22488" y="5143500"/>
            <a:ext cx="1436812" cy="1436812"/>
          </a:xfrm>
          <a:custGeom>
            <a:avLst/>
            <a:gdLst/>
            <a:ahLst/>
            <a:cxnLst/>
            <a:rect r="r" b="b" t="t" l="l"/>
            <a:pathLst>
              <a:path h="1436812" w="1436812">
                <a:moveTo>
                  <a:pt x="0" y="0"/>
                </a:moveTo>
                <a:lnTo>
                  <a:pt x="1436812" y="0"/>
                </a:lnTo>
                <a:lnTo>
                  <a:pt x="1436812" y="1436812"/>
                </a:lnTo>
                <a:lnTo>
                  <a:pt x="0" y="1436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821980" y="5861906"/>
            <a:ext cx="6644040" cy="3396394"/>
            <a:chOff x="0" y="0"/>
            <a:chExt cx="795001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5001" cy="406400"/>
            </a:xfrm>
            <a:custGeom>
              <a:avLst/>
              <a:gdLst/>
              <a:ahLst/>
              <a:cxnLst/>
              <a:rect r="r" b="b" t="t" l="l"/>
              <a:pathLst>
                <a:path h="406400" w="795001">
                  <a:moveTo>
                    <a:pt x="591801" y="0"/>
                  </a:moveTo>
                  <a:cubicBezTo>
                    <a:pt x="704031" y="0"/>
                    <a:pt x="795001" y="90970"/>
                    <a:pt x="795001" y="203200"/>
                  </a:cubicBezTo>
                  <a:cubicBezTo>
                    <a:pt x="795001" y="315430"/>
                    <a:pt x="704031" y="406400"/>
                    <a:pt x="591801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591801" y="0"/>
                  </a:lnTo>
                </a:path>
              </a:pathLst>
            </a:custGeom>
            <a:blipFill>
              <a:blip r:embed="rId5"/>
              <a:stretch>
                <a:fillRect l="-4168" t="-23198" r="-36773" b="-3223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182227" y="3318123"/>
            <a:ext cx="5646556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b="true" sz="2900" u="sng">
                <a:solidFill>
                  <a:srgbClr val="AEC4E1"/>
                </a:solidFill>
                <a:latin typeface="Aileron Bold"/>
                <a:ea typeface="Aileron Bold"/>
                <a:cs typeface="Aileron Bold"/>
                <a:sym typeface="Aileron Bold"/>
                <a:hlinkClick r:id="rId6" tooltip="https://youtu.be/NG8_-_fMKC0"/>
              </a:rPr>
              <a:t>https://youtu.be/NG8_-_fMKC0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27356" y="800100"/>
            <a:ext cx="7633288" cy="150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67"/>
              </a:lnSpc>
            </a:pPr>
            <a:r>
              <a:rPr lang="en-US" sz="8399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Demo Video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94579" y="4931727"/>
            <a:ext cx="5589112" cy="2290284"/>
            <a:chOff x="0" y="0"/>
            <a:chExt cx="1472030" cy="603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2030" cy="603202"/>
            </a:xfrm>
            <a:custGeom>
              <a:avLst/>
              <a:gdLst/>
              <a:ahLst/>
              <a:cxnLst/>
              <a:rect r="r" b="b" t="t" l="l"/>
              <a:pathLst>
                <a:path h="603202" w="1472030">
                  <a:moveTo>
                    <a:pt x="26318" y="0"/>
                  </a:moveTo>
                  <a:lnTo>
                    <a:pt x="1445711" y="0"/>
                  </a:lnTo>
                  <a:cubicBezTo>
                    <a:pt x="1452691" y="0"/>
                    <a:pt x="1459385" y="2773"/>
                    <a:pt x="1464321" y="7708"/>
                  </a:cubicBezTo>
                  <a:cubicBezTo>
                    <a:pt x="1469257" y="12644"/>
                    <a:pt x="1472030" y="19338"/>
                    <a:pt x="1472030" y="26318"/>
                  </a:cubicBezTo>
                  <a:lnTo>
                    <a:pt x="1472030" y="576884"/>
                  </a:lnTo>
                  <a:cubicBezTo>
                    <a:pt x="1472030" y="583864"/>
                    <a:pt x="1469257" y="590558"/>
                    <a:pt x="1464321" y="595494"/>
                  </a:cubicBezTo>
                  <a:cubicBezTo>
                    <a:pt x="1459385" y="600430"/>
                    <a:pt x="1452691" y="603202"/>
                    <a:pt x="1445711" y="603202"/>
                  </a:cubicBezTo>
                  <a:lnTo>
                    <a:pt x="26318" y="603202"/>
                  </a:lnTo>
                  <a:cubicBezTo>
                    <a:pt x="19338" y="603202"/>
                    <a:pt x="12644" y="600430"/>
                    <a:pt x="7708" y="595494"/>
                  </a:cubicBezTo>
                  <a:cubicBezTo>
                    <a:pt x="2773" y="590558"/>
                    <a:pt x="0" y="583864"/>
                    <a:pt x="0" y="576884"/>
                  </a:cubicBezTo>
                  <a:lnTo>
                    <a:pt x="0" y="26318"/>
                  </a:lnTo>
                  <a:cubicBezTo>
                    <a:pt x="0" y="19338"/>
                    <a:pt x="2773" y="12644"/>
                    <a:pt x="7708" y="7708"/>
                  </a:cubicBezTo>
                  <a:cubicBezTo>
                    <a:pt x="12644" y="2773"/>
                    <a:pt x="19338" y="0"/>
                    <a:pt x="26318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72030" cy="650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3266417" y="7347408"/>
            <a:ext cx="11755166" cy="0"/>
          </a:xfrm>
          <a:prstGeom prst="line">
            <a:avLst/>
          </a:prstGeom>
          <a:ln cap="flat" w="38100">
            <a:solidFill>
              <a:srgbClr val="0429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250534" y="3915979"/>
            <a:ext cx="3786933" cy="837505"/>
            <a:chOff x="0" y="0"/>
            <a:chExt cx="997381" cy="2205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7381" cy="220578"/>
            </a:xfrm>
            <a:custGeom>
              <a:avLst/>
              <a:gdLst/>
              <a:ahLst/>
              <a:cxnLst/>
              <a:rect r="r" b="b" t="t" l="l"/>
              <a:pathLst>
                <a:path h="220578" w="997381">
                  <a:moveTo>
                    <a:pt x="104263" y="0"/>
                  </a:moveTo>
                  <a:lnTo>
                    <a:pt x="893118" y="0"/>
                  </a:lnTo>
                  <a:cubicBezTo>
                    <a:pt x="950701" y="0"/>
                    <a:pt x="997381" y="46680"/>
                    <a:pt x="997381" y="104263"/>
                  </a:cubicBezTo>
                  <a:lnTo>
                    <a:pt x="997381" y="116314"/>
                  </a:lnTo>
                  <a:cubicBezTo>
                    <a:pt x="997381" y="143967"/>
                    <a:pt x="986397" y="170486"/>
                    <a:pt x="966844" y="190040"/>
                  </a:cubicBezTo>
                  <a:cubicBezTo>
                    <a:pt x="947290" y="209593"/>
                    <a:pt x="920771" y="220578"/>
                    <a:pt x="893118" y="220578"/>
                  </a:cubicBezTo>
                  <a:lnTo>
                    <a:pt x="104263" y="220578"/>
                  </a:lnTo>
                  <a:cubicBezTo>
                    <a:pt x="76611" y="220578"/>
                    <a:pt x="50091" y="209593"/>
                    <a:pt x="30538" y="190040"/>
                  </a:cubicBezTo>
                  <a:cubicBezTo>
                    <a:pt x="10985" y="170486"/>
                    <a:pt x="0" y="143967"/>
                    <a:pt x="0" y="116314"/>
                  </a:cubicBezTo>
                  <a:lnTo>
                    <a:pt x="0" y="104263"/>
                  </a:lnTo>
                  <a:cubicBezTo>
                    <a:pt x="0" y="76611"/>
                    <a:pt x="10985" y="50091"/>
                    <a:pt x="30538" y="30538"/>
                  </a:cubicBezTo>
                  <a:cubicBezTo>
                    <a:pt x="50091" y="10985"/>
                    <a:pt x="76611" y="0"/>
                    <a:pt x="104263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97381" cy="268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73150" y="7825160"/>
            <a:ext cx="5088239" cy="1804942"/>
            <a:chOff x="0" y="0"/>
            <a:chExt cx="1340112" cy="4753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0112" cy="475376"/>
            </a:xfrm>
            <a:custGeom>
              <a:avLst/>
              <a:gdLst/>
              <a:ahLst/>
              <a:cxnLst/>
              <a:rect r="r" b="b" t="t" l="l"/>
              <a:pathLst>
                <a:path h="475376" w="1340112">
                  <a:moveTo>
                    <a:pt x="28909" y="0"/>
                  </a:moveTo>
                  <a:lnTo>
                    <a:pt x="1311203" y="0"/>
                  </a:lnTo>
                  <a:cubicBezTo>
                    <a:pt x="1327169" y="0"/>
                    <a:pt x="1340112" y="12943"/>
                    <a:pt x="1340112" y="28909"/>
                  </a:cubicBezTo>
                  <a:lnTo>
                    <a:pt x="1340112" y="446467"/>
                  </a:lnTo>
                  <a:cubicBezTo>
                    <a:pt x="1340112" y="462433"/>
                    <a:pt x="1327169" y="475376"/>
                    <a:pt x="1311203" y="475376"/>
                  </a:cubicBezTo>
                  <a:lnTo>
                    <a:pt x="28909" y="475376"/>
                  </a:lnTo>
                  <a:cubicBezTo>
                    <a:pt x="21242" y="475376"/>
                    <a:pt x="13889" y="472330"/>
                    <a:pt x="8467" y="466908"/>
                  </a:cubicBezTo>
                  <a:cubicBezTo>
                    <a:pt x="3046" y="461487"/>
                    <a:pt x="0" y="454134"/>
                    <a:pt x="0" y="446467"/>
                  </a:cubicBezTo>
                  <a:lnTo>
                    <a:pt x="0" y="28909"/>
                  </a:lnTo>
                  <a:cubicBezTo>
                    <a:pt x="0" y="12943"/>
                    <a:pt x="12943" y="0"/>
                    <a:pt x="28909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0112" cy="5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472367" y="6803259"/>
            <a:ext cx="3786933" cy="837505"/>
            <a:chOff x="0" y="0"/>
            <a:chExt cx="997381" cy="2205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7381" cy="220578"/>
            </a:xfrm>
            <a:custGeom>
              <a:avLst/>
              <a:gdLst/>
              <a:ahLst/>
              <a:cxnLst/>
              <a:rect r="r" b="b" t="t" l="l"/>
              <a:pathLst>
                <a:path h="220578" w="997381">
                  <a:moveTo>
                    <a:pt x="104263" y="0"/>
                  </a:moveTo>
                  <a:lnTo>
                    <a:pt x="893118" y="0"/>
                  </a:lnTo>
                  <a:cubicBezTo>
                    <a:pt x="950701" y="0"/>
                    <a:pt x="997381" y="46680"/>
                    <a:pt x="997381" y="104263"/>
                  </a:cubicBezTo>
                  <a:lnTo>
                    <a:pt x="997381" y="116314"/>
                  </a:lnTo>
                  <a:cubicBezTo>
                    <a:pt x="997381" y="143967"/>
                    <a:pt x="986397" y="170486"/>
                    <a:pt x="966844" y="190040"/>
                  </a:cubicBezTo>
                  <a:cubicBezTo>
                    <a:pt x="947290" y="209593"/>
                    <a:pt x="920771" y="220578"/>
                    <a:pt x="893118" y="220578"/>
                  </a:cubicBezTo>
                  <a:lnTo>
                    <a:pt x="104263" y="220578"/>
                  </a:lnTo>
                  <a:cubicBezTo>
                    <a:pt x="76611" y="220578"/>
                    <a:pt x="50091" y="209593"/>
                    <a:pt x="30538" y="190040"/>
                  </a:cubicBezTo>
                  <a:cubicBezTo>
                    <a:pt x="10985" y="170486"/>
                    <a:pt x="0" y="143967"/>
                    <a:pt x="0" y="116314"/>
                  </a:cubicBezTo>
                  <a:lnTo>
                    <a:pt x="0" y="104263"/>
                  </a:lnTo>
                  <a:cubicBezTo>
                    <a:pt x="0" y="76611"/>
                    <a:pt x="10985" y="50091"/>
                    <a:pt x="30538" y="30538"/>
                  </a:cubicBezTo>
                  <a:cubicBezTo>
                    <a:pt x="50091" y="10985"/>
                    <a:pt x="76611" y="0"/>
                    <a:pt x="104263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97381" cy="268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7825160"/>
            <a:ext cx="3786933" cy="1564518"/>
            <a:chOff x="0" y="0"/>
            <a:chExt cx="997381" cy="4120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7381" cy="412054"/>
            </a:xfrm>
            <a:custGeom>
              <a:avLst/>
              <a:gdLst/>
              <a:ahLst/>
              <a:cxnLst/>
              <a:rect r="r" b="b" t="t" l="l"/>
              <a:pathLst>
                <a:path h="412054" w="997381">
                  <a:moveTo>
                    <a:pt x="38843" y="0"/>
                  </a:moveTo>
                  <a:lnTo>
                    <a:pt x="958538" y="0"/>
                  </a:lnTo>
                  <a:cubicBezTo>
                    <a:pt x="979991" y="0"/>
                    <a:pt x="997381" y="17391"/>
                    <a:pt x="997381" y="38843"/>
                  </a:cubicBezTo>
                  <a:lnTo>
                    <a:pt x="997381" y="373211"/>
                  </a:lnTo>
                  <a:cubicBezTo>
                    <a:pt x="997381" y="394663"/>
                    <a:pt x="979991" y="412054"/>
                    <a:pt x="958538" y="412054"/>
                  </a:cubicBezTo>
                  <a:lnTo>
                    <a:pt x="38843" y="412054"/>
                  </a:lnTo>
                  <a:cubicBezTo>
                    <a:pt x="17391" y="412054"/>
                    <a:pt x="0" y="394663"/>
                    <a:pt x="0" y="373211"/>
                  </a:cubicBezTo>
                  <a:lnTo>
                    <a:pt x="0" y="38843"/>
                  </a:lnTo>
                  <a:cubicBezTo>
                    <a:pt x="0" y="17391"/>
                    <a:pt x="17391" y="0"/>
                    <a:pt x="38843" y="0"/>
                  </a:cubicBezTo>
                  <a:close/>
                </a:path>
              </a:pathLst>
            </a:custGeom>
            <a:solidFill>
              <a:srgbClr val="055D4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997381" cy="459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6803259"/>
            <a:ext cx="3786933" cy="837505"/>
            <a:chOff x="0" y="0"/>
            <a:chExt cx="997381" cy="2205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97381" cy="220578"/>
            </a:xfrm>
            <a:custGeom>
              <a:avLst/>
              <a:gdLst/>
              <a:ahLst/>
              <a:cxnLst/>
              <a:rect r="r" b="b" t="t" l="l"/>
              <a:pathLst>
                <a:path h="220578" w="997381">
                  <a:moveTo>
                    <a:pt x="104263" y="0"/>
                  </a:moveTo>
                  <a:lnTo>
                    <a:pt x="893118" y="0"/>
                  </a:lnTo>
                  <a:cubicBezTo>
                    <a:pt x="950701" y="0"/>
                    <a:pt x="997381" y="46680"/>
                    <a:pt x="997381" y="104263"/>
                  </a:cubicBezTo>
                  <a:lnTo>
                    <a:pt x="997381" y="116314"/>
                  </a:lnTo>
                  <a:cubicBezTo>
                    <a:pt x="997381" y="143967"/>
                    <a:pt x="986397" y="170486"/>
                    <a:pt x="966844" y="190040"/>
                  </a:cubicBezTo>
                  <a:cubicBezTo>
                    <a:pt x="947290" y="209593"/>
                    <a:pt x="920771" y="220578"/>
                    <a:pt x="893118" y="220578"/>
                  </a:cubicBezTo>
                  <a:lnTo>
                    <a:pt x="104263" y="220578"/>
                  </a:lnTo>
                  <a:cubicBezTo>
                    <a:pt x="76611" y="220578"/>
                    <a:pt x="50091" y="209593"/>
                    <a:pt x="30538" y="190040"/>
                  </a:cubicBezTo>
                  <a:cubicBezTo>
                    <a:pt x="10985" y="170486"/>
                    <a:pt x="0" y="143967"/>
                    <a:pt x="0" y="116314"/>
                  </a:cubicBezTo>
                  <a:lnTo>
                    <a:pt x="0" y="104263"/>
                  </a:lnTo>
                  <a:cubicBezTo>
                    <a:pt x="0" y="76611"/>
                    <a:pt x="10985" y="50091"/>
                    <a:pt x="30538" y="30538"/>
                  </a:cubicBezTo>
                  <a:cubicBezTo>
                    <a:pt x="50091" y="10985"/>
                    <a:pt x="76611" y="0"/>
                    <a:pt x="104263" y="0"/>
                  </a:cubicBezTo>
                  <a:close/>
                </a:path>
              </a:pathLst>
            </a:custGeom>
            <a:solidFill>
              <a:srgbClr val="003B6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997381" cy="268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048525" y="7519829"/>
            <a:ext cx="5935166" cy="1738471"/>
            <a:chOff x="0" y="0"/>
            <a:chExt cx="982489" cy="2877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82489" cy="287781"/>
            </a:xfrm>
            <a:custGeom>
              <a:avLst/>
              <a:gdLst/>
              <a:ahLst/>
              <a:cxnLst/>
              <a:rect r="r" b="b" t="t" l="l"/>
              <a:pathLst>
                <a:path h="287781" w="982489">
                  <a:moveTo>
                    <a:pt x="779289" y="0"/>
                  </a:moveTo>
                  <a:cubicBezTo>
                    <a:pt x="891519" y="0"/>
                    <a:pt x="982489" y="64418"/>
                    <a:pt x="982489" y="143891"/>
                  </a:cubicBezTo>
                  <a:cubicBezTo>
                    <a:pt x="982489" y="223363"/>
                    <a:pt x="891519" y="287781"/>
                    <a:pt x="779289" y="287781"/>
                  </a:cubicBezTo>
                  <a:lnTo>
                    <a:pt x="203200" y="287781"/>
                  </a:lnTo>
                  <a:cubicBezTo>
                    <a:pt x="90970" y="287781"/>
                    <a:pt x="0" y="223363"/>
                    <a:pt x="0" y="143891"/>
                  </a:cubicBezTo>
                  <a:cubicBezTo>
                    <a:pt x="0" y="64418"/>
                    <a:pt x="90970" y="0"/>
                    <a:pt x="203200" y="0"/>
                  </a:cubicBezTo>
                  <a:lnTo>
                    <a:pt x="779289" y="0"/>
                  </a:lnTo>
                </a:path>
              </a:pathLst>
            </a:custGeom>
            <a:blipFill>
              <a:blip r:embed="rId3"/>
              <a:stretch>
                <a:fillRect l="0" t="-134982" r="0" b="-21068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311384" y="1019175"/>
            <a:ext cx="7665233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3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04293D"/>
                </a:solidFill>
                <a:latin typeface="Lora Bold"/>
                <a:ea typeface="Lora Bold"/>
                <a:cs typeface="Lora Bold"/>
                <a:sym typeface="Lora Bold"/>
              </a:rPr>
              <a:t>Business Analytics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49356" y="6977537"/>
            <a:ext cx="3509944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Market Potential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68375" y="7960930"/>
            <a:ext cx="5088239" cy="175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Indi</a:t>
            </a:r>
            <a:r>
              <a:rPr lang="en-US" sz="2000" strike="noStrike" u="none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a: ~4 million active fishermen</a:t>
            </a: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sz="2000" strike="noStrike" u="none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Government &amp; NGO support for sustainable fishing and digital empowerment.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883651" y="4090258"/>
            <a:ext cx="2520698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Scalability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925" y="6983690"/>
            <a:ext cx="323448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Impact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4925" y="7906954"/>
            <a:ext cx="3126971" cy="140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40% time saved</a:t>
            </a: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Fuel usage reduced</a:t>
            </a: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Fewer legal violations</a:t>
            </a: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Lives saved via SOS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4307205" y="4937880"/>
            <a:ext cx="1741320" cy="239431"/>
          </a:xfrm>
          <a:custGeom>
            <a:avLst/>
            <a:gdLst/>
            <a:ahLst/>
            <a:cxnLst/>
            <a:rect r="r" b="b" t="t" l="l"/>
            <a:pathLst>
              <a:path h="239431" w="1741320">
                <a:moveTo>
                  <a:pt x="0" y="0"/>
                </a:moveTo>
                <a:lnTo>
                  <a:pt x="1741320" y="0"/>
                </a:lnTo>
                <a:lnTo>
                  <a:pt x="1741320" y="239432"/>
                </a:lnTo>
                <a:lnTo>
                  <a:pt x="0" y="23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239475" y="4937880"/>
            <a:ext cx="1741320" cy="239431"/>
          </a:xfrm>
          <a:custGeom>
            <a:avLst/>
            <a:gdLst/>
            <a:ahLst/>
            <a:cxnLst/>
            <a:rect r="r" b="b" t="t" l="l"/>
            <a:pathLst>
              <a:path h="239431" w="1741320">
                <a:moveTo>
                  <a:pt x="0" y="0"/>
                </a:moveTo>
                <a:lnTo>
                  <a:pt x="1741320" y="0"/>
                </a:lnTo>
                <a:lnTo>
                  <a:pt x="1741320" y="239432"/>
                </a:lnTo>
                <a:lnTo>
                  <a:pt x="0" y="23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359128" y="2424366"/>
            <a:ext cx="9569744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003B66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SmartNavFish for coastal and deep-sea fishermen to optimize routes, save fuel, follow marine laws, and ensure safety at sea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84297" y="5009971"/>
            <a:ext cx="5531616" cy="2110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5732" indent="-217866" lvl="1">
              <a:lnSpc>
                <a:spcPts val="2825"/>
              </a:lnSpc>
              <a:buFont typeface="Arial"/>
              <a:buChar char="•"/>
            </a:pPr>
            <a:r>
              <a:rPr lang="en-US" sz="2018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2018" strike="noStrike" u="none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an scale from small fishermen groups to national fisheries.</a:t>
            </a:r>
          </a:p>
          <a:p>
            <a:pPr algn="just" marL="435732" indent="-217866" lvl="1">
              <a:lnSpc>
                <a:spcPts val="2825"/>
              </a:lnSpc>
              <a:buFont typeface="Arial"/>
              <a:buChar char="•"/>
            </a:pPr>
            <a:r>
              <a:rPr lang="en-US" sz="2018" strike="noStrike" u="none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Expandable to aquaculture, inland fishing, and global coasts.</a:t>
            </a:r>
          </a:p>
          <a:p>
            <a:pPr algn="just" marL="435732" indent="-217866" lvl="1">
              <a:lnSpc>
                <a:spcPts val="2825"/>
              </a:lnSpc>
              <a:buFont typeface="Arial"/>
              <a:buChar char="•"/>
            </a:pPr>
            <a:r>
              <a:rPr lang="en-US" sz="2018" strike="noStrike" u="none">
                <a:solidFill>
                  <a:srgbClr val="D1DDE3"/>
                </a:solidFill>
                <a:latin typeface="Aileron"/>
                <a:ea typeface="Aileron"/>
                <a:cs typeface="Aileron"/>
                <a:sym typeface="Aileron"/>
              </a:rPr>
              <a:t>App-based, compatible with low-cost smartphones + GPS trackes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DAGtOGq8UpQ</dc:identifier>
  <dcterms:modified xsi:type="dcterms:W3CDTF">2011-08-01T06:04:30Z</dcterms:modified>
  <cp:revision>1</cp:revision>
  <dc:title>Innovative speakers</dc:title>
</cp:coreProperties>
</file>